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2330" r:id="rId3"/>
    <p:sldId id="2287" r:id="rId4"/>
    <p:sldId id="2325" r:id="rId5"/>
    <p:sldId id="2298" r:id="rId6"/>
    <p:sldId id="2361" r:id="rId7"/>
    <p:sldId id="2365" r:id="rId8"/>
    <p:sldId id="2366" r:id="rId9"/>
    <p:sldId id="2367" r:id="rId10"/>
    <p:sldId id="2059" r:id="rId11"/>
    <p:sldId id="2233" r:id="rId12"/>
    <p:sldId id="2302" r:id="rId13"/>
    <p:sldId id="2339" r:id="rId14"/>
    <p:sldId id="2362" r:id="rId15"/>
    <p:sldId id="2243" r:id="rId16"/>
    <p:sldId id="2310" r:id="rId17"/>
    <p:sldId id="2342" r:id="rId18"/>
    <p:sldId id="2343" r:id="rId19"/>
    <p:sldId id="2355" r:id="rId20"/>
    <p:sldId id="2368" r:id="rId21"/>
    <p:sldId id="2356" r:id="rId22"/>
    <p:sldId id="2363" r:id="rId23"/>
    <p:sldId id="2344" r:id="rId24"/>
    <p:sldId id="2369" r:id="rId25"/>
    <p:sldId id="2345" r:id="rId26"/>
    <p:sldId id="2370" r:id="rId27"/>
    <p:sldId id="1986" r:id="rId28"/>
    <p:sldId id="2163" r:id="rId29"/>
    <p:sldId id="2349" r:id="rId30"/>
    <p:sldId id="2350" r:id="rId31"/>
    <p:sldId id="2358" r:id="rId32"/>
    <p:sldId id="2360" r:id="rId33"/>
    <p:sldId id="2364" r:id="rId34"/>
    <p:sldId id="1948" r:id="rId35"/>
    <p:sldId id="1894"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697" autoAdjust="0"/>
  </p:normalViewPr>
  <p:slideViewPr>
    <p:cSldViewPr>
      <p:cViewPr varScale="1">
        <p:scale>
          <a:sx n="101" d="100"/>
          <a:sy n="101" d="100"/>
        </p:scale>
        <p:origin x="-124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2/28/2024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9158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6410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184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5198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247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08176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8968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060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0605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9311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4052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7629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11971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492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2959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2/28/2024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2/28/2024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2/28/2024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2/28/2024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2/28/2024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2/28/2024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2/28/2024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2/28/2024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2/28/2024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4"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Crucial Concerns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28 February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A New Covenant Kind of Ministry</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80</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7196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2:14-17</a:t>
            </a:r>
            <a:r>
              <a:rPr lang="en-US" sz="2400" b="1" dirty="0" smtClean="0">
                <a:latin typeface="Cambria" pitchFamily="18" charset="0"/>
              </a:rPr>
              <a:t>, Paul says that he basks in the triumphal procession of Christ, in the fragrance of Christ’s victory celebration, and in sincerity of heart. </a:t>
            </a:r>
            <a:endParaRPr lang="en-US" sz="2400" b="1" i="1" dirty="0" smtClean="0">
              <a:latin typeface="Cambria" pitchFamily="18" charset="0"/>
            </a:endParaRPr>
          </a:p>
          <a:p>
            <a:pPr indent="457200">
              <a:spcAft>
                <a:spcPts val="1200"/>
              </a:spcAft>
            </a:pPr>
            <a:r>
              <a:rPr lang="en-US" sz="2400" b="1" dirty="0" smtClean="0">
                <a:latin typeface="Cambria" pitchFamily="18" charset="0"/>
              </a:rPr>
              <a:t>Those critic of his ministry may read these word and think Paul is boasting about his stunning accomplishments   to draw attention to himself.  </a:t>
            </a:r>
          </a:p>
          <a:p>
            <a:pPr indent="457200">
              <a:spcAft>
                <a:spcPts val="1200"/>
              </a:spcAft>
            </a:pPr>
            <a:r>
              <a:rPr lang="en-US" sz="2400" b="1" dirty="0" smtClean="0">
                <a:latin typeface="Cambria" pitchFamily="18" charset="0"/>
              </a:rPr>
              <a:t>While, Paul could have bragged about the miraculous works the Lord had performed through him.  Instead in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 we find Paul anticipates and addresses the potential charge of self-commendation. </a:t>
            </a: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Paul’s day it was common for itinerant preachers to travel with letters of endorsement and recommendation,  which functioned to authenticate </a:t>
            </a:r>
            <a:r>
              <a:rPr lang="en-US" sz="2400" b="1" dirty="0" smtClean="0">
                <a:latin typeface="Cambria" panose="02040503050406030204" pitchFamily="18" charset="0"/>
                <a:ea typeface="Cambria" panose="02040503050406030204" pitchFamily="18" charset="0"/>
              </a:rPr>
              <a:t>their legitimacy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the churches.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534400" cy="5355312"/>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Even at that, there </a:t>
            </a:r>
            <a:r>
              <a:rPr lang="en-US" sz="2400" b="1" dirty="0">
                <a:latin typeface="Cambria" panose="02040503050406030204" pitchFamily="18" charset="0"/>
                <a:ea typeface="Cambria" panose="02040503050406030204" pitchFamily="18" charset="0"/>
              </a:rPr>
              <a:t>were still </a:t>
            </a:r>
            <a:r>
              <a:rPr lang="en-US" sz="2400" b="1" i="1" dirty="0" smtClean="0">
                <a:latin typeface="Cambria" panose="02040503050406030204" pitchFamily="18" charset="0"/>
                <a:ea typeface="Cambria" panose="02040503050406030204" pitchFamily="18" charset="0"/>
              </a:rPr>
              <a:t>“wannabes</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traveling from church-to-church taking advantage of unsuspecting </a:t>
            </a:r>
            <a:r>
              <a:rPr lang="en-US" sz="2400" b="1" dirty="0" smtClean="0">
                <a:latin typeface="Cambria" panose="02040503050406030204" pitchFamily="18" charset="0"/>
                <a:ea typeface="Cambria" panose="02040503050406030204" pitchFamily="18" charset="0"/>
              </a:rPr>
              <a:t>church members.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itchFamily="18" charset="0"/>
              </a:rPr>
              <a:t>So, as </a:t>
            </a:r>
            <a:r>
              <a:rPr lang="en-US" sz="2400" b="1" dirty="0">
                <a:latin typeface="Cambria" pitchFamily="18" charset="0"/>
              </a:rPr>
              <a:t>the Gospel began </a:t>
            </a:r>
            <a:r>
              <a:rPr lang="en-US" sz="2400" b="1" dirty="0" smtClean="0">
                <a:latin typeface="Cambria" pitchFamily="18" charset="0"/>
              </a:rPr>
              <a:t>to spread </a:t>
            </a:r>
            <a:r>
              <a:rPr lang="en-US" sz="2400" b="1" dirty="0">
                <a:latin typeface="Cambria" pitchFamily="18" charset="0"/>
              </a:rPr>
              <a:t>from Jerusalem, to Judea, </a:t>
            </a:r>
            <a:r>
              <a:rPr lang="en-US" sz="2400" b="1" dirty="0" smtClean="0">
                <a:latin typeface="Cambria" pitchFamily="18" charset="0"/>
              </a:rPr>
              <a:t>and Samaria </a:t>
            </a:r>
            <a:r>
              <a:rPr lang="en-US" sz="2400" b="1" dirty="0">
                <a:latin typeface="Cambria" pitchFamily="18" charset="0"/>
              </a:rPr>
              <a:t>and </a:t>
            </a:r>
            <a:r>
              <a:rPr lang="en-US" sz="2400" b="1" dirty="0" smtClean="0">
                <a:latin typeface="Cambria" pitchFamily="18" charset="0"/>
              </a:rPr>
              <a:t>then to </a:t>
            </a:r>
            <a:r>
              <a:rPr lang="en-US" sz="2400" b="1" dirty="0">
                <a:latin typeface="Cambria" pitchFamily="18" charset="0"/>
              </a:rPr>
              <a:t>the Gentile </a:t>
            </a:r>
            <a:r>
              <a:rPr lang="en-US" sz="2400" b="1" dirty="0" smtClean="0">
                <a:latin typeface="Cambria" pitchFamily="18" charset="0"/>
              </a:rPr>
              <a:t>nations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Acts 1:8</a:t>
            </a:r>
            <a:r>
              <a:rPr lang="en-US" sz="2400" b="1" dirty="0">
                <a:latin typeface="Cambria" pitchFamily="18" charset="0"/>
              </a:rPr>
              <a:t>), there was a cadre of impostors that didn’t let up. </a:t>
            </a:r>
            <a:endParaRPr lang="en-US" sz="2400" b="1" dirty="0" smtClean="0">
              <a:latin typeface="Cambria" pitchFamily="18" charset="0"/>
            </a:endParaRPr>
          </a:p>
          <a:p>
            <a:pPr>
              <a:tabLst>
                <a:tab pos="457200" algn="l"/>
              </a:tabLst>
            </a:pPr>
            <a:endParaRPr lang="en-US" sz="10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Satan used the spread of the Gospel to mobilize his own army of charlatans.  Who went out of their way to point out the apostle’s apparent flaws and promote their own accomplishment.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light of his competitors, Paul reemphasized his own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letter</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commendation – the Corinthian Christians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are our epistle written in our hearts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3:2-3</a:t>
            </a:r>
            <a:r>
              <a:rPr lang="en-US" sz="2400" b="1" dirty="0" smtClean="0">
                <a:latin typeface="Cambria" panose="02040503050406030204" pitchFamily="18" charset="0"/>
                <a:ea typeface="Cambria" panose="02040503050406030204" pitchFamily="18" charset="0"/>
              </a:rPr>
              <a:t>).</a:t>
            </a:r>
            <a:endParaRPr lang="en-US" sz="1000" b="1" dirty="0" smtClean="0">
              <a:latin typeface="Cambria"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990600"/>
            <a:ext cx="861284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did not need a letter of approval.  If anyone want to know if he was an authentic minister of the gospel, there was no need to look farther than the churches he planted across Asia Minor, and Achaia – including the church in Corinth.</a:t>
            </a:r>
          </a:p>
          <a:p>
            <a:pPr indent="457200">
              <a:spcAft>
                <a:spcPts val="1200"/>
              </a:spcAft>
            </a:pPr>
            <a:r>
              <a:rPr lang="en-US" sz="2400" b="1" dirty="0" smtClean="0">
                <a:latin typeface="Cambria" panose="02040503050406030204" pitchFamily="18" charset="0"/>
                <a:ea typeface="Cambria" panose="02040503050406030204" pitchFamily="18" charset="0"/>
              </a:rPr>
              <a:t>Hearts changed by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 of the living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were all the commendation he needed.  Their genuine conversion demonstrated Paul’s work as an authentic apostle. </a:t>
            </a:r>
          </a:p>
          <a:p>
            <a:pPr indent="457200">
              <a:spcAft>
                <a:spcPts val="1200"/>
              </a:spcAft>
            </a:pPr>
            <a:r>
              <a:rPr lang="en-US" sz="2400" b="1" dirty="0" smtClean="0">
                <a:latin typeface="Cambria" panose="02040503050406030204" pitchFamily="18" charset="0"/>
                <a:ea typeface="Cambria" panose="02040503050406030204" pitchFamily="18" charset="0"/>
              </a:rPr>
              <a:t>Paul acknowledges that his success in ministry is Christ working through him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3:4</a:t>
            </a:r>
            <a:r>
              <a:rPr lang="en-US" sz="2400" b="1" dirty="0" smtClean="0">
                <a:latin typeface="Cambria" panose="02040503050406030204" pitchFamily="18" charset="0"/>
                <a:ea typeface="Cambria" panose="02040503050406030204" pitchFamily="18" charset="0"/>
              </a:rPr>
              <a:t>).  In fact he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that we are adequate in ourselves to consider anything as coming from ourselves, but our adequacy is from 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3:5)</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How many of us and our ministries exhibit this kind of self-surrender? </a:t>
            </a:r>
            <a:endParaRPr lang="en-US" sz="2400" b="1" dirty="0">
              <a:latin typeface="Cambria" pitchFamily="18" charset="0"/>
            </a:endParaRP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612840" cy="335476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Paul’s confession stands in sharp contrast to a worldview that glorifies rags-to-riches stories of people taking extreme measures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discovered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or expending large amounts of time, money, and energy to toot their own horns. </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From Paul’s perspective, it was not important that anybody see us, but that they see Christ. </a:t>
            </a:r>
            <a:endParaRPr lang="en-US" sz="2400" b="1" dirty="0" smtClean="0">
              <a:latin typeface="Cambria" pitchFamily="18" charset="0"/>
            </a:endParaRPr>
          </a:p>
          <a:p>
            <a:pPr indent="457200">
              <a:spcAft>
                <a:spcPts val="1200"/>
              </a:spcAft>
            </a:pPr>
            <a:r>
              <a:rPr lang="en-US" sz="2400" b="1" dirty="0" smtClean="0">
                <a:latin typeface="Cambria" pitchFamily="18" charset="0"/>
              </a:rPr>
              <a:t>The more we promote ourselves, the more we obscure the person and work of Christ. </a:t>
            </a: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04801" y="1219200"/>
            <a:ext cx="8641976" cy="537839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50" b="1" baseline="30000" dirty="0" smtClean="0">
                <a:effectLst>
                  <a:outerShdw blurRad="38100" dist="38100" dir="2700000" algn="tl">
                    <a:srgbClr val="000000">
                      <a:alpha val="43137"/>
                    </a:srgbClr>
                  </a:outerShdw>
                </a:effectLst>
                <a:latin typeface="Georgia" panose="02040502050405020303" pitchFamily="18" charset="0"/>
              </a:rPr>
              <a:t>6</a:t>
            </a:r>
            <a:r>
              <a:rPr lang="en-US" sz="2550" i="1" dirty="0" smtClean="0">
                <a:latin typeface="Georgia" panose="02040502050405020303" pitchFamily="18" charset="0"/>
              </a:rPr>
              <a:t>who </a:t>
            </a:r>
            <a:r>
              <a:rPr lang="en-US" sz="2550" i="1" dirty="0">
                <a:latin typeface="Georgia" panose="02040502050405020303" pitchFamily="18" charset="0"/>
              </a:rPr>
              <a:t>also made us sufficient as ministers of the new covenant, not of the letter but of the Spirit; for the letter kills, but the Spirit gives life.  </a:t>
            </a:r>
            <a:r>
              <a:rPr lang="en-US" sz="2550" b="1" baseline="30000" dirty="0" smtClean="0">
                <a:effectLst>
                  <a:outerShdw blurRad="38100" dist="38100" dir="2700000" algn="tl">
                    <a:srgbClr val="000000">
                      <a:alpha val="43137"/>
                    </a:srgbClr>
                  </a:outerShdw>
                </a:effectLst>
                <a:latin typeface="Georgia" panose="02040502050405020303" pitchFamily="18" charset="0"/>
              </a:rPr>
              <a:t>7</a:t>
            </a:r>
            <a:r>
              <a:rPr lang="en-US" sz="2550" i="1" dirty="0" smtClean="0">
                <a:latin typeface="Georgia" panose="02040502050405020303" pitchFamily="18" charset="0"/>
              </a:rPr>
              <a:t>But </a:t>
            </a:r>
            <a:r>
              <a:rPr lang="en-US" sz="2550" i="1" dirty="0">
                <a:latin typeface="Georgia" panose="02040502050405020303" pitchFamily="18" charset="0"/>
              </a:rPr>
              <a:t>if the ministry of death, written and engraved on stones, was </a:t>
            </a:r>
            <a:r>
              <a:rPr lang="en-US" sz="2550" i="1" dirty="0" smtClean="0">
                <a:latin typeface="Georgia" panose="02040502050405020303" pitchFamily="18" charset="0"/>
              </a:rPr>
              <a:t>glorious, so </a:t>
            </a:r>
            <a:r>
              <a:rPr lang="en-US" sz="2550" i="1" dirty="0">
                <a:latin typeface="Georgia" panose="02040502050405020303" pitchFamily="18" charset="0"/>
              </a:rPr>
              <a:t>that the children of Israel could not look steadily at the face of Moses because of the glory of his countenance, which glory was passing </a:t>
            </a:r>
            <a:r>
              <a:rPr lang="en-US" sz="2550" i="1" dirty="0" smtClean="0">
                <a:latin typeface="Georgia" panose="02040502050405020303" pitchFamily="18" charset="0"/>
              </a:rPr>
              <a:t>away, </a:t>
            </a:r>
            <a:r>
              <a:rPr lang="en-US" sz="2550" b="1" baseline="30000" dirty="0" smtClean="0">
                <a:effectLst>
                  <a:outerShdw blurRad="38100" dist="38100" dir="2700000" algn="tl">
                    <a:srgbClr val="000000">
                      <a:alpha val="43137"/>
                    </a:srgbClr>
                  </a:outerShdw>
                </a:effectLst>
                <a:latin typeface="Georgia" panose="02040502050405020303" pitchFamily="18" charset="0"/>
              </a:rPr>
              <a:t>8</a:t>
            </a:r>
            <a:r>
              <a:rPr lang="en-US" sz="2550" i="1" dirty="0" smtClean="0">
                <a:latin typeface="Georgia" panose="02040502050405020303" pitchFamily="18" charset="0"/>
              </a:rPr>
              <a:t>how </a:t>
            </a:r>
            <a:r>
              <a:rPr lang="en-US" sz="2550" i="1" dirty="0">
                <a:latin typeface="Georgia" panose="02040502050405020303" pitchFamily="18" charset="0"/>
              </a:rPr>
              <a:t>will the ministry of the Spirit not be more </a:t>
            </a:r>
            <a:r>
              <a:rPr lang="en-US" sz="2550" i="1" dirty="0" smtClean="0">
                <a:latin typeface="Georgia" panose="02040502050405020303" pitchFamily="18" charset="0"/>
              </a:rPr>
              <a:t>glorious?  </a:t>
            </a:r>
            <a:r>
              <a:rPr lang="en-US" sz="2550" b="1" baseline="30000" dirty="0" smtClean="0">
                <a:effectLst>
                  <a:outerShdw blurRad="38100" dist="38100" dir="2700000" algn="tl">
                    <a:srgbClr val="000000">
                      <a:alpha val="43137"/>
                    </a:srgbClr>
                  </a:outerShdw>
                </a:effectLst>
                <a:latin typeface="Georgia" panose="02040502050405020303" pitchFamily="18" charset="0"/>
              </a:rPr>
              <a:t>9</a:t>
            </a:r>
            <a:r>
              <a:rPr lang="en-US" sz="2550" i="1" dirty="0" smtClean="0">
                <a:latin typeface="Georgia" panose="02040502050405020303" pitchFamily="18" charset="0"/>
              </a:rPr>
              <a:t>For if the ministry of condemnation had glory, the ministry</a:t>
            </a:r>
            <a:r>
              <a:rPr lang="en-US" sz="2550" i="1" dirty="0">
                <a:latin typeface="Georgia" panose="02040502050405020303" pitchFamily="18" charset="0"/>
              </a:rPr>
              <a:t> of righteousness exceeds much more </a:t>
            </a:r>
            <a:r>
              <a:rPr lang="en-US" sz="2550" i="1" dirty="0" smtClean="0">
                <a:latin typeface="Georgia" panose="02040502050405020303" pitchFamily="18" charset="0"/>
              </a:rPr>
              <a:t>in glory. </a:t>
            </a:r>
            <a:r>
              <a:rPr lang="en-US" sz="2550" b="1" baseline="30000" dirty="0" smtClean="0">
                <a:effectLst>
                  <a:outerShdw blurRad="38100" dist="38100" dir="2700000" algn="tl">
                    <a:srgbClr val="000000">
                      <a:alpha val="43137"/>
                    </a:srgbClr>
                  </a:outerShdw>
                </a:effectLst>
                <a:latin typeface="Georgia" panose="02040502050405020303" pitchFamily="18" charset="0"/>
              </a:rPr>
              <a:t>10</a:t>
            </a:r>
            <a:r>
              <a:rPr lang="en-US" sz="2550" i="1" dirty="0" smtClean="0">
                <a:latin typeface="Georgia" panose="02040502050405020303" pitchFamily="18" charset="0"/>
              </a:rPr>
              <a:t>For </a:t>
            </a:r>
            <a:r>
              <a:rPr lang="en-US" sz="2550" i="1" dirty="0">
                <a:latin typeface="Georgia" panose="02040502050405020303" pitchFamily="18" charset="0"/>
              </a:rPr>
              <a:t>even what was made glorious had no glory in this respect, </a:t>
            </a:r>
            <a:r>
              <a:rPr lang="en-US" sz="2550" i="1" dirty="0" smtClean="0">
                <a:latin typeface="Georgia" panose="02040502050405020303" pitchFamily="18" charset="0"/>
              </a:rPr>
              <a:t>because </a:t>
            </a:r>
            <a:r>
              <a:rPr lang="en-US" sz="2550" i="1" dirty="0">
                <a:latin typeface="Georgia" panose="02040502050405020303" pitchFamily="18" charset="0"/>
              </a:rPr>
              <a:t>of the glory that excels.  </a:t>
            </a:r>
            <a:r>
              <a:rPr lang="en-US" sz="2550" b="1" baseline="30000" dirty="0" smtClean="0">
                <a:effectLst>
                  <a:outerShdw blurRad="38100" dist="38100" dir="2700000" algn="tl">
                    <a:srgbClr val="000000">
                      <a:alpha val="43137"/>
                    </a:srgbClr>
                  </a:outerShdw>
                </a:effectLst>
                <a:latin typeface="Georgia" panose="02040502050405020303" pitchFamily="18" charset="0"/>
              </a:rPr>
              <a:t>11</a:t>
            </a:r>
            <a:r>
              <a:rPr lang="en-US" sz="2550" i="1" dirty="0" smtClean="0">
                <a:latin typeface="Georgia" panose="02040502050405020303" pitchFamily="18" charset="0"/>
              </a:rPr>
              <a:t>For </a:t>
            </a:r>
            <a:r>
              <a:rPr lang="en-US" sz="2550" i="1" dirty="0">
                <a:latin typeface="Georgia" panose="02040502050405020303" pitchFamily="18" charset="0"/>
              </a:rPr>
              <a:t>if what is </a:t>
            </a:r>
            <a:r>
              <a:rPr lang="en-US" sz="2550" i="1" dirty="0" smtClean="0">
                <a:latin typeface="Georgia" panose="02040502050405020303" pitchFamily="18" charset="0"/>
              </a:rPr>
              <a:t>passing away was  glorious</a:t>
            </a:r>
            <a:r>
              <a:rPr lang="en-US" sz="2550" i="1" dirty="0">
                <a:latin typeface="Georgia" panose="02040502050405020303" pitchFamily="18" charset="0"/>
              </a:rPr>
              <a:t>, </a:t>
            </a:r>
            <a:r>
              <a:rPr lang="en-US" sz="2550" i="1" dirty="0" smtClean="0">
                <a:latin typeface="Georgia" panose="02040502050405020303" pitchFamily="18" charset="0"/>
              </a:rPr>
              <a:t>what remains is much </a:t>
            </a:r>
            <a:r>
              <a:rPr lang="en-US" sz="2550" i="1" dirty="0">
                <a:latin typeface="Georgia" panose="02040502050405020303" pitchFamily="18" charset="0"/>
              </a:rPr>
              <a:t>more glorious.</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3:6-11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3:6-11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599" y="1143000"/>
            <a:ext cx="8771965"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Beginning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3:5</a:t>
            </a:r>
            <a:r>
              <a:rPr lang="en-US" sz="2400" b="1" dirty="0" smtClean="0">
                <a:latin typeface="Cambria" panose="02040503050406030204" pitchFamily="18" charset="0"/>
                <a:ea typeface="Cambria" panose="02040503050406030204" pitchFamily="18" charset="0"/>
              </a:rPr>
              <a:t>, Paul illustrates the uniqueness of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new</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covenant </a:t>
            </a:r>
            <a:r>
              <a:rPr lang="en-US" sz="2400" b="1" dirty="0" smtClean="0">
                <a:latin typeface="Cambria" panose="02040503050406030204" pitchFamily="18" charset="0"/>
                <a:ea typeface="Cambria" panose="02040503050406030204" pitchFamily="18" charset="0"/>
              </a:rPr>
              <a:t>entrusted to the apostles. </a:t>
            </a:r>
          </a:p>
          <a:p>
            <a:pPr indent="457200">
              <a:spcAft>
                <a:spcPts val="1200"/>
              </a:spcAft>
            </a:pPr>
            <a:r>
              <a:rPr lang="en-US" sz="2400" b="1" dirty="0" smtClean="0">
                <a:latin typeface="Cambria" panose="02040503050406030204" pitchFamily="18" charset="0"/>
                <a:ea typeface="Cambria" panose="02040503050406030204" pitchFamily="18" charset="0"/>
              </a:rPr>
              <a:t>It was so revolutionary that it not only stood in sharp contrast to what the world expects a successful ministry to look like, but it also differs profoundly from the ministry of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old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covenant</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Under the old covenant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Mosaic Law</a:t>
            </a:r>
            <a:r>
              <a:rPr lang="en-US" sz="2400" b="1" dirty="0" smtClean="0">
                <a:latin typeface="Cambria" panose="02040503050406030204" pitchFamily="18" charset="0"/>
                <a:ea typeface="Cambria" panose="02040503050406030204" pitchFamily="18" charset="0"/>
              </a:rPr>
              <a:t>, God’s truth was carved in stone and inscribed on paper.  The commandments served as external standards that objectively judged a person as a sinner. </a:t>
            </a:r>
          </a:p>
          <a:p>
            <a:pPr indent="457200">
              <a:spcAft>
                <a:spcPts val="1200"/>
              </a:spcAft>
            </a:pPr>
            <a:r>
              <a:rPr lang="en-US" sz="2400" b="1" dirty="0" smtClean="0">
                <a:latin typeface="Cambria" panose="02040503050406030204" pitchFamily="18" charset="0"/>
                <a:ea typeface="Cambria" panose="02040503050406030204" pitchFamily="18" charset="0"/>
              </a:rPr>
              <a:t>In this way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letter</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the Law, though good and holy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7:12</a:t>
            </a:r>
            <a:r>
              <a:rPr lang="en-US" sz="2400" b="1" dirty="0" smtClean="0">
                <a:latin typeface="Cambria" panose="02040503050406030204" pitchFamily="18" charset="0"/>
                <a:ea typeface="Cambria" panose="02040503050406030204" pitchFamily="18" charset="0"/>
              </a:rPr>
              <a:t>), served to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kill</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meaning to condemn us to judgment before a good and holy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3:6-7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3:6-11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It could not give life, because nobody was able to live up to its exacting standards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3:10</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Then Jesus, stepped into this world as our representative – taking our place and perfectly fulfilling the law. </a:t>
            </a:r>
          </a:p>
          <a:p>
            <a:pPr indent="457200">
              <a:spcAft>
                <a:spcPts val="1200"/>
              </a:spcAft>
            </a:pPr>
            <a:r>
              <a:rPr lang="en-US" sz="2400" b="1" dirty="0" smtClean="0">
                <a:latin typeface="Cambria" panose="02040503050406030204" pitchFamily="18" charset="0"/>
                <a:ea typeface="Cambria" panose="02040503050406030204" pitchFamily="18" charset="0"/>
              </a:rPr>
              <a:t>He took our place when he died on the cross, accepting the punishment for the world’s sin and canceling the condemning power of the Law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2:14-15).</a:t>
            </a:r>
          </a:p>
          <a:p>
            <a:pPr indent="457200">
              <a:spcAft>
                <a:spcPts val="1200"/>
              </a:spcAft>
            </a:pPr>
            <a:r>
              <a:rPr lang="en-US" sz="2400" b="1" dirty="0" smtClean="0">
                <a:latin typeface="Cambria" panose="02040503050406030204" pitchFamily="18" charset="0"/>
                <a:ea typeface="Cambria" panose="02040503050406030204" pitchFamily="18" charset="0"/>
              </a:rPr>
              <a:t>Then, He rose from the dead, ascended to heaven, and sent the life-giving Spirit of God into the hearts of believers. </a:t>
            </a:r>
          </a:p>
          <a:p>
            <a:pPr indent="457200">
              <a:spcAft>
                <a:spcPts val="1200"/>
              </a:spcAft>
            </a:pPr>
            <a:r>
              <a:rPr lang="en-US" sz="2400" b="1" dirty="0" smtClean="0">
                <a:latin typeface="Cambria" panose="02040503050406030204" pitchFamily="18" charset="0"/>
                <a:ea typeface="Cambria" panose="02040503050406030204" pitchFamily="18" charset="0"/>
              </a:rPr>
              <a:t>Since then, God’s righteous standards are written on the hearts of believers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Jer. 31:33</a:t>
            </a:r>
            <a:r>
              <a:rPr lang="en-US" sz="2400" b="1" dirty="0" smtClean="0">
                <a:latin typeface="Cambria" panose="02040503050406030204" pitchFamily="18" charset="0"/>
                <a:ea typeface="Cambria" panose="02040503050406030204" pitchFamily="18" charset="0"/>
              </a:rPr>
              <a:t>), so they don’t respond in the shame and guilt of condemnation, as they </a:t>
            </a:r>
            <a:r>
              <a:rPr lang="en-US" sz="2400" b="1" dirty="0">
                <a:latin typeface="Cambria" panose="02040503050406030204" pitchFamily="18" charset="0"/>
                <a:ea typeface="Cambria" panose="02040503050406030204" pitchFamily="18" charset="0"/>
              </a:rPr>
              <a:t>read God’s </a:t>
            </a:r>
            <a:r>
              <a:rPr lang="en-US" sz="2400" b="1" dirty="0" smtClean="0">
                <a:latin typeface="Cambria" panose="02040503050406030204" pitchFamily="18" charset="0"/>
                <a:ea typeface="Cambria" panose="02040503050406030204" pitchFamily="18" charset="0"/>
              </a:rPr>
              <a:t>Word.</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3:6-11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647700"/>
          </a:xfrm>
          <a:prstGeom prst="rect">
            <a:avLst/>
          </a:prstGeom>
          <a:noFill/>
          <a:effectLst/>
        </p:spPr>
        <p:txBody>
          <a:bodyPr wrap="square" rtlCol="0">
            <a:spAutoFit/>
          </a:bodyPr>
          <a:lstStyle/>
          <a:p>
            <a:pPr marL="171450">
              <a:spcAft>
                <a:spcPts val="1200"/>
              </a:spcAft>
              <a:tabLst>
                <a:tab pos="457200" algn="l"/>
              </a:tabLst>
            </a:pPr>
            <a:r>
              <a:rPr lang="en-US" sz="2400" b="1" dirty="0" smtClean="0">
                <a:latin typeface="Cambria" panose="02040503050406030204" pitchFamily="18" charset="0"/>
                <a:ea typeface="Cambria" panose="02040503050406030204" pitchFamily="18" charset="0"/>
              </a:rPr>
              <a:t>	Instead, they respond in faith to Christ’s saving work, giving thanks for their salvation, and living a good and holy life by the power of the indwelling Spirit.</a:t>
            </a:r>
          </a:p>
          <a:p>
            <a:pPr marL="171450">
              <a:spcAft>
                <a:spcPts val="600"/>
              </a:spcAft>
              <a:tabLst>
                <a:tab pos="457200" algn="l"/>
              </a:tabLst>
            </a:pPr>
            <a:r>
              <a:rPr lang="en-US" sz="2400" b="1" dirty="0" smtClean="0">
                <a:latin typeface="Cambria" panose="02040503050406030204" pitchFamily="18" charset="0"/>
                <a:ea typeface="Cambria" panose="02040503050406030204" pitchFamily="18" charset="0"/>
              </a:rPr>
              <a:t>	The Law served to show us our inability to meet God’s Holy standard, but the spirit in us makes us adequate to meet any requirement.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Now Paul uses the image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advance his contrasts between the old and new covenants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3:9-11</a:t>
            </a:r>
            <a:r>
              <a:rPr lang="en-US" sz="2400" b="1" dirty="0" smtClean="0">
                <a:latin typeface="Cambria" panose="02040503050406030204" pitchFamily="18" charset="0"/>
                <a:ea typeface="Cambria" panose="02040503050406030204" pitchFamily="18" charset="0"/>
              </a:rPr>
              <a:t>).</a:t>
            </a:r>
          </a:p>
          <a:p>
            <a:pPr marL="60325">
              <a:spcAft>
                <a:spcPts val="600"/>
              </a:spcAft>
              <a:tabLst>
                <a:tab pos="457200" algn="l"/>
              </a:tabLst>
            </a:pPr>
            <a:r>
              <a:rPr lang="en-US" sz="600" b="1" dirty="0" smtClean="0">
                <a:latin typeface="Cambria" panose="02040503050406030204" pitchFamily="18" charset="0"/>
                <a:ea typeface="Cambria" panose="02040503050406030204" pitchFamily="18" charset="0"/>
              </a:rPr>
              <a:t> </a:t>
            </a:r>
            <a:r>
              <a:rPr lang="en-US" sz="600" b="1" dirty="0">
                <a:latin typeface="Cambria" panose="02040503050406030204" pitchFamily="18" charset="0"/>
                <a:ea typeface="Cambria" panose="02040503050406030204" pitchFamily="18" charset="0"/>
              </a:rPr>
              <a:t>	</a:t>
            </a:r>
            <a:endParaRPr lang="en-US" sz="600" b="1" dirty="0" smtClean="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Think of glory here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light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Greek word is </a:t>
            </a:r>
            <a:r>
              <a:rPr lang="en-US" sz="2400" b="1" i="1" dirty="0" smtClean="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dóxa</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means splendor</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or brightness of the moon, sun, stars.</a:t>
            </a:r>
          </a:p>
          <a:p>
            <a:pPr marL="60325">
              <a:spcAft>
                <a:spcPts val="600"/>
              </a:spcAft>
              <a:tabLst>
                <a:tab pos="457200" algn="l"/>
              </a:tabLst>
            </a:pPr>
            <a:endParaRPr lang="en-US" sz="8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The old covenant with all of its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paled with the dawn of Christ.  Yes! the Old Testament Law was good, righteous, and holy. </a:t>
            </a:r>
          </a:p>
        </p:txBody>
      </p:sp>
    </p:spTree>
    <p:extLst>
      <p:ext uri="{BB962C8B-B14F-4D97-AF65-F5344CB8AC3E}">
        <p14:creationId xmlns:p14="http://schemas.microsoft.com/office/powerpoint/2010/main" xmlns="" val="468753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3:6-11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372409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It had been given by God, yet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its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of condemnation</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dims into obscurity in light of the gospel’s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of righteous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3:9</a:t>
            </a:r>
            <a:r>
              <a:rPr lang="en-US" sz="2400" b="1" dirty="0" smtClean="0">
                <a:latin typeface="Cambria" panose="02040503050406030204" pitchFamily="18" charset="0"/>
                <a:ea typeface="Cambria" panose="02040503050406030204" pitchFamily="18" charset="0"/>
              </a:rPr>
              <a:t>).</a:t>
            </a:r>
          </a:p>
          <a:p>
            <a:pPr>
              <a:tabLst>
                <a:tab pos="457200" algn="l"/>
              </a:tabLst>
            </a:pPr>
            <a:r>
              <a:rPr lang="en-US" sz="2400" b="1" dirty="0" smtClean="0">
                <a:latin typeface="Cambria" panose="02040503050406030204" pitchFamily="18" charset="0"/>
                <a:ea typeface="Cambria" panose="02040503050406030204" pitchFamily="18" charset="0"/>
              </a:rPr>
              <a:t>	So vast is the difference between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the old covenant and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the new that the contrast makes it appear as if the old had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 glory because of the glory that surpasses it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3:10</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10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While, the old covenant was full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new covenant’s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far greater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3:11</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4081299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45141" y="1066800"/>
            <a:ext cx="8601635"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Therefore</a:t>
            </a:r>
            <a:r>
              <a:rPr lang="en-US" sz="2800" i="1" dirty="0">
                <a:latin typeface="Georgia" panose="02040502050405020303" pitchFamily="18" charset="0"/>
              </a:rPr>
              <a:t>, since we have such hope, we use great boldness of speech—  </a:t>
            </a:r>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unlike </a:t>
            </a:r>
            <a:r>
              <a:rPr lang="en-US" sz="2800" i="1" dirty="0">
                <a:latin typeface="Georgia" panose="02040502050405020303" pitchFamily="18" charset="0"/>
              </a:rPr>
              <a:t>Moses, who put a veil over his face so that the children of Israel could not look steadily at the end of what was </a:t>
            </a:r>
            <a:r>
              <a:rPr lang="en-US" sz="2800" i="1" dirty="0" smtClean="0">
                <a:latin typeface="Georgia" panose="02040502050405020303" pitchFamily="18" charset="0"/>
              </a:rPr>
              <a:t>passing away. </a:t>
            </a:r>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But</a:t>
            </a:r>
            <a:r>
              <a:rPr lang="en-US" sz="2800" i="1" dirty="0">
                <a:latin typeface="Georgia" panose="02040502050405020303" pitchFamily="18" charset="0"/>
              </a:rPr>
              <a:t> their minds were blinded</a:t>
            </a:r>
            <a:r>
              <a:rPr lang="en-US" sz="2800" i="1" dirty="0" smtClean="0">
                <a:latin typeface="Georgia" panose="02040502050405020303" pitchFamily="18" charset="0"/>
              </a:rPr>
              <a:t>.  </a:t>
            </a:r>
            <a:r>
              <a:rPr lang="en-US" sz="2800" i="1" dirty="0">
                <a:latin typeface="Georgia" panose="02040502050405020303" pitchFamily="18" charset="0"/>
              </a:rPr>
              <a:t>For until this day the same veil remains </a:t>
            </a:r>
            <a:r>
              <a:rPr lang="en-US" sz="2800" i="1" dirty="0" err="1">
                <a:latin typeface="Georgia" panose="02040502050405020303" pitchFamily="18" charset="0"/>
              </a:rPr>
              <a:t>unlifted</a:t>
            </a:r>
            <a:r>
              <a:rPr lang="en-US" sz="2800" i="1" dirty="0">
                <a:latin typeface="Georgia" panose="02040502050405020303" pitchFamily="18" charset="0"/>
              </a:rPr>
              <a:t> in the reading of the Old Testament, because the veil is taken away in Christ</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But </a:t>
            </a:r>
            <a:r>
              <a:rPr lang="en-US" sz="2800" i="1" dirty="0">
                <a:latin typeface="Georgia" panose="02040502050405020303" pitchFamily="18" charset="0"/>
              </a:rPr>
              <a:t>even to this day, when Moses is read, a veil lies on their </a:t>
            </a:r>
            <a:r>
              <a:rPr lang="en-US" sz="2800" i="1" dirty="0" smtClean="0">
                <a:latin typeface="Georgia" panose="02040502050405020303" pitchFamily="18" charset="0"/>
              </a:rPr>
              <a:t>heart.  </a:t>
            </a:r>
            <a:r>
              <a:rPr lang="en-US" sz="2800" b="1" i="1" baseline="30000" dirty="0" smtClean="0">
                <a:effectLst>
                  <a:outerShdw blurRad="38100" dist="38100" dir="2700000" algn="tl">
                    <a:srgbClr val="000000">
                      <a:alpha val="43137"/>
                    </a:srgbClr>
                  </a:outerShdw>
                </a:effectLst>
                <a:latin typeface="Georgia" panose="02040502050405020303" pitchFamily="18" charset="0"/>
              </a:rPr>
              <a:t>16</a:t>
            </a:r>
            <a:r>
              <a:rPr lang="en-US" sz="2800" i="1" dirty="0" smtClean="0">
                <a:latin typeface="Georgia" panose="02040502050405020303" pitchFamily="18" charset="0"/>
              </a:rPr>
              <a:t>Nevertheless </a:t>
            </a:r>
            <a:r>
              <a:rPr lang="en-US" sz="2800" i="1" dirty="0">
                <a:latin typeface="Georgia" panose="02040502050405020303" pitchFamily="18" charset="0"/>
              </a:rPr>
              <a:t>when one turns to the Lord, the veil is taken away.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81326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26359" y="914400"/>
            <a:ext cx="8789894" cy="5909310"/>
          </a:xfrm>
          <a:prstGeom prst="rect">
            <a:avLst/>
          </a:prstGeom>
          <a:noFill/>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As we embark upon this study in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remember that the theme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This primary issue in Corinth was the recognition of authentic ministry and submission to apostolic authority. Paul corrective is to provide guidance and encouragement    as the church navigates the challenges that continue to influence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a:latin typeface="Cambria" panose="02040503050406030204" pitchFamily="18" charset="0"/>
                <a:ea typeface="Cambria" panose="02040503050406030204" pitchFamily="18" charset="0"/>
              </a:rPr>
              <a:t>In our study, Paul highlights the superiority of the new covenant over the old covenant, emphasizes the ministry of the Spirit that brings life, righteousness, and freedom.  He underscores the transformative power of the gospel and the importance of having hearts open to the work of the Spirit for true understanding and spiritual growth.</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498598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age of the new covenant also ushered in a fresh and radiant confidence.  Paul writes,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Therefore having such a hope, we use great boldness in our speech</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3:12</a:t>
            </a:r>
            <a:r>
              <a:rPr lang="en-US" sz="2400" b="1" dirty="0" smtClean="0">
                <a:latin typeface="Cambria" panose="02040503050406030204" pitchFamily="18" charset="0"/>
                <a:ea typeface="Cambria" panose="02040503050406030204" pitchFamily="18" charset="0"/>
              </a:rPr>
              <a:t>).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Paul’s boldness does not come from a confidence in his own idea, abilities, or giftedness, but its because the new covenant ministry entrusted to him far outshines the good, holy, righteous old covenant ministry of Moses.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Remember</a:t>
            </a:r>
            <a:r>
              <a:rPr lang="en-US" sz="2400" b="1" dirty="0" smtClean="0">
                <a:latin typeface="Cambria" panose="02040503050406030204" pitchFamily="18" charset="0"/>
                <a:ea typeface="Cambria" panose="02040503050406030204" pitchFamily="18" charset="0"/>
              </a:rPr>
              <a:t> – when Moses came down from Mount Sinai, after receiving the Ten Commandments his face was so brilliant as a result of being in presence of God.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Moses had to veil his face so the people </a:t>
            </a:r>
            <a:r>
              <a:rPr lang="en-US" sz="2400" b="1" dirty="0">
                <a:latin typeface="Cambria" panose="02040503050406030204" pitchFamily="18" charset="0"/>
                <a:ea typeface="Cambria" panose="02040503050406030204" pitchFamily="18" charset="0"/>
              </a:rPr>
              <a:t>wouldn’t be afraid to look at or talk to him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Exod. 34:29-35</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982905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Yet, Paul says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3:13</a:t>
            </a:r>
            <a:r>
              <a:rPr lang="en-US" sz="2400" b="1" dirty="0" smtClean="0">
                <a:latin typeface="Cambria" panose="02040503050406030204" pitchFamily="18" charset="0"/>
                <a:ea typeface="Cambria" panose="02040503050406030204" pitchFamily="18" charset="0"/>
              </a:rPr>
              <a:t>, that Moses put a veil over his face to cover up the fact that the glory was fading.  Suggesting that outside of the very presence of God, our finite, earthly bodies cannot maintain the glory of God.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for Paul, the veil represents an attempt to protect and preserve our own reputation – something we all do from time to time.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But when we accept that our sufficiency is found and sustained in Christ alone then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cover-up</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is unnecessary.</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In Christ, the mask we wear to hid our inadequacies, and weaknesses can be taken off permanently.  They obscure our ability to see Christ clearly and they keep others from seeing Christ in us.  </a:t>
            </a:r>
          </a:p>
        </p:txBody>
      </p:sp>
    </p:spTree>
    <p:extLst>
      <p:ext uri="{BB962C8B-B14F-4D97-AF65-F5344CB8AC3E}">
        <p14:creationId xmlns:p14="http://schemas.microsoft.com/office/powerpoint/2010/main" xmlns="" val="10456409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424731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say that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symbolic</a:t>
            </a:r>
            <a:r>
              <a:rPr lang="en-US" sz="2400" b="1" dirty="0" smtClean="0">
                <a:latin typeface="Cambria" panose="02040503050406030204" pitchFamily="18" charset="0"/>
                <a:ea typeface="Cambria" panose="02040503050406030204" pitchFamily="18" charset="0"/>
              </a:rPr>
              <a:t> veil of spiritual blindness still covers the minds and hearts of the majority of the </a:t>
            </a:r>
            <a:r>
              <a:rPr lang="en-US" sz="2400" b="1" dirty="0">
                <a:latin typeface="Cambria" panose="02040503050406030204" pitchFamily="18" charset="0"/>
                <a:ea typeface="Cambria" panose="02040503050406030204" pitchFamily="18" charset="0"/>
              </a:rPr>
              <a:t>Jewish </a:t>
            </a:r>
            <a:r>
              <a:rPr lang="en-US" sz="2400" b="1" dirty="0" smtClean="0">
                <a:latin typeface="Cambria" panose="02040503050406030204" pitchFamily="18" charset="0"/>
                <a:ea typeface="Cambria" panose="02040503050406030204" pitchFamily="18" charset="0"/>
              </a:rPr>
              <a:t>people – their minds were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hardened</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So they could not discern Christ foreshadowed in the Old Testament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3:14-15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But when the Spirit graciously invades their lives and enlightens their minds, the veil is taken away revealing Christ in all His glory. </a:t>
            </a:r>
          </a:p>
          <a:p>
            <a:pPr indent="457200">
              <a:spcAft>
                <a:spcPts val="1200"/>
              </a:spcAft>
            </a:pPr>
            <a:r>
              <a:rPr lang="en-US" sz="2400" b="1" dirty="0" smtClean="0">
                <a:latin typeface="Cambria" panose="02040503050406030204" pitchFamily="18" charset="0"/>
                <a:ea typeface="Cambria" panose="02040503050406030204" pitchFamily="18" charset="0"/>
              </a:rPr>
              <a:t>And also enabling them to receive and reflect Christ to others (3:16).</a:t>
            </a:r>
            <a:r>
              <a:rPr lang="en-US" sz="2400" dirty="0" smtClean="0"/>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34763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231894" y="1219200"/>
            <a:ext cx="8601635" cy="28623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17</a:t>
            </a:r>
            <a:r>
              <a:rPr lang="en-US" sz="2800" i="1" dirty="0" smtClean="0">
                <a:latin typeface="Georgia" panose="02040502050405020303" pitchFamily="18" charset="0"/>
              </a:rPr>
              <a:t>Now</a:t>
            </a:r>
            <a:r>
              <a:rPr lang="en-US" sz="2800" i="1" dirty="0">
                <a:latin typeface="Georgia" panose="02040502050405020303" pitchFamily="18" charset="0"/>
              </a:rPr>
              <a:t> the Lord is the Spirit; and where the Spirit of the Lord is, there is liberty</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18</a:t>
            </a:r>
            <a:r>
              <a:rPr lang="en-US" sz="2800" i="1" dirty="0" smtClean="0">
                <a:latin typeface="Georgia" panose="02040502050405020303" pitchFamily="18" charset="0"/>
              </a:rPr>
              <a:t>But </a:t>
            </a:r>
            <a:r>
              <a:rPr lang="en-US" sz="2800" i="1" dirty="0">
                <a:latin typeface="Georgia" panose="02040502050405020303" pitchFamily="18" charset="0"/>
              </a:rPr>
              <a:t>we all, with unveiled face, beholding as in a mirror the glory </a:t>
            </a:r>
            <a:r>
              <a:rPr lang="en-US" sz="2800" i="1" dirty="0" smtClean="0">
                <a:latin typeface="Georgia" panose="02040502050405020303" pitchFamily="18" charset="0"/>
              </a:rPr>
              <a:t>  of </a:t>
            </a:r>
            <a:r>
              <a:rPr lang="en-US" sz="2800" i="1" dirty="0">
                <a:latin typeface="Georgia" panose="02040502050405020303" pitchFamily="18" charset="0"/>
              </a:rPr>
              <a:t>the Lord, are being transformed into the same image from glory to glory, just as by the Spirit of the Lord.</a:t>
            </a:r>
          </a:p>
        </p:txBody>
      </p:sp>
      <p:sp>
        <p:nvSpPr>
          <p:cNvPr id="6" name="Title 1"/>
          <p:cNvSpPr>
            <a:spLocks noGrp="1"/>
          </p:cNvSpPr>
          <p:nvPr>
            <p:ph type="title"/>
          </p:nvPr>
        </p:nvSpPr>
        <p:spPr>
          <a:xfrm>
            <a:off x="210579"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3:17-18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291726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28600"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3:17-18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2999"/>
            <a:ext cx="8556812" cy="477053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 in 3:17-18, Paul gives us the secret, that the source of all our confidence is not found in ourselves, our riches, our gifts, positions, power, prestige or accomplishments.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Instead, the liberating source of our sufficiency is God’s Holy Spirit (3:17).  </a:t>
            </a:r>
          </a:p>
          <a:p>
            <a:pPr indent="457200">
              <a:spcAft>
                <a:spcPts val="1200"/>
              </a:spcAft>
            </a:pPr>
            <a:r>
              <a:rPr lang="en-US" sz="2400" b="1" dirty="0" smtClean="0">
                <a:latin typeface="Cambria" panose="02040503050406030204" pitchFamily="18" charset="0"/>
                <a:ea typeface="Cambria" panose="02040503050406030204" pitchFamily="18" charset="0"/>
              </a:rPr>
              <a:t>Look what Paul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 the Lord is the Spirit; and where the Spirit of the Lord is, there is liberty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We no longer need to live imprisoned in fear, shame, guilt, or feel the need to </a:t>
            </a:r>
            <a:r>
              <a:rPr lang="en-US" sz="2400" b="1" dirty="0">
                <a:latin typeface="Cambria" panose="02040503050406030204" pitchFamily="18" charset="0"/>
                <a:ea typeface="Cambria" panose="02040503050406030204" pitchFamily="18" charset="0"/>
              </a:rPr>
              <a:t>impress </a:t>
            </a:r>
            <a:r>
              <a:rPr lang="en-US" sz="2400" b="1" dirty="0" smtClean="0">
                <a:latin typeface="Cambria" panose="02040503050406030204" pitchFamily="18" charset="0"/>
                <a:ea typeface="Cambria" panose="02040503050406030204" pitchFamily="18" charset="0"/>
              </a:rPr>
              <a:t>anybody </a:t>
            </a:r>
            <a:r>
              <a:rPr lang="en-US" sz="2400" b="1" dirty="0">
                <a:latin typeface="Cambria" panose="02040503050406030204" pitchFamily="18" charset="0"/>
                <a:ea typeface="Cambria" panose="02040503050406030204" pitchFamily="18" charset="0"/>
              </a:rPr>
              <a:t>– especially </a:t>
            </a:r>
            <a:r>
              <a:rPr lang="en-US" sz="2400" b="1" dirty="0" smtClean="0">
                <a:latin typeface="Cambria" panose="02040503050406030204" pitchFamily="18" charset="0"/>
                <a:ea typeface="Cambria" panose="02040503050406030204" pitchFamily="18" charset="0"/>
              </a:rPr>
              <a:t>God.</a:t>
            </a:r>
          </a:p>
          <a:p>
            <a:pPr indent="457200">
              <a:spcAft>
                <a:spcPts val="1200"/>
              </a:spcAft>
            </a:pPr>
            <a:r>
              <a:rPr lang="en-US" sz="2400" b="1" dirty="0" smtClean="0">
                <a:latin typeface="Cambria" panose="02040503050406030204" pitchFamily="18" charset="0"/>
                <a:ea typeface="Cambria" panose="02040503050406030204" pitchFamily="18" charset="0"/>
              </a:rPr>
              <a:t> No longer do we need to try to </a:t>
            </a:r>
            <a:r>
              <a:rPr lang="en-US" sz="2400" b="1" dirty="0">
                <a:latin typeface="Cambria" panose="02040503050406030204" pitchFamily="18" charset="0"/>
                <a:ea typeface="Cambria" panose="02040503050406030204" pitchFamily="18" charset="0"/>
              </a:rPr>
              <a:t>transform </a:t>
            </a:r>
            <a:r>
              <a:rPr lang="en-US" sz="2400" b="1" dirty="0" smtClean="0">
                <a:latin typeface="Cambria" panose="02040503050406030204" pitchFamily="18" charset="0"/>
                <a:ea typeface="Cambria" panose="02040503050406030204" pitchFamily="18" charset="0"/>
              </a:rPr>
              <a:t>ourselves under our own power. </a:t>
            </a:r>
          </a:p>
        </p:txBody>
      </p:sp>
    </p:spTree>
    <p:extLst>
      <p:ext uri="{BB962C8B-B14F-4D97-AF65-F5344CB8AC3E}">
        <p14:creationId xmlns:p14="http://schemas.microsoft.com/office/powerpoint/2010/main" xmlns="" val="2381959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28600"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3:17-18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2999"/>
            <a:ext cx="8763000" cy="335476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Instead, we can simply remove the veil of self-deception, from our hearts. </a:t>
            </a:r>
          </a:p>
          <a:p>
            <a:pPr indent="457200">
              <a:spcAft>
                <a:spcPts val="1200"/>
              </a:spcAft>
            </a:pPr>
            <a:r>
              <a:rPr lang="en-US" sz="2400" b="1" dirty="0" smtClean="0">
                <a:latin typeface="Cambria" panose="02040503050406030204" pitchFamily="18" charset="0"/>
                <a:ea typeface="Cambria" panose="02040503050406030204" pitchFamily="18" charset="0"/>
              </a:rPr>
              <a:t>Set aside our desire for recognition and accomplishments, and allow Christ to shine through us. </a:t>
            </a:r>
          </a:p>
          <a:p>
            <a:pPr indent="457200">
              <a:spcAft>
                <a:spcPts val="1200"/>
              </a:spcAft>
            </a:pPr>
            <a:r>
              <a:rPr lang="en-US" sz="2400" b="1" dirty="0" smtClean="0">
                <a:latin typeface="Cambria" panose="02040503050406030204" pitchFamily="18" charset="0"/>
                <a:ea typeface="Cambria" panose="02040503050406030204" pitchFamily="18" charset="0"/>
              </a:rPr>
              <a:t>Paul says </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we all, with unveiled face, beholding as in a mirror the glory of the Lord, are being transformed into the same image from glory to glory, just as from the Lord, the Spirit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3:18</a:t>
            </a:r>
            <a:r>
              <a:rPr lang="en-US" sz="2400" b="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81959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228600" y="4572000"/>
            <a:ext cx="8610600" cy="615553"/>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Essential Ingredients for Transformation</a:t>
            </a:r>
            <a:endParaRPr lang="en-US" sz="34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Essential ingredients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2999"/>
            <a:ext cx="8686800" cy="5509200"/>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a:latin typeface="Cambria" panose="02040503050406030204" pitchFamily="18" charset="0"/>
                <a:ea typeface="Cambria" panose="02040503050406030204" pitchFamily="18" charset="0"/>
              </a:rPr>
              <a:t>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“Recipes can be finicky, give the mixing bowl too much of one ingredient and it pays you back with a cake that’s either too dry or to moist, too sweet or too eggy.”</a:t>
            </a:r>
            <a:endParaRPr lang="en-US" sz="2400" dirty="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Fail to add an ingredient or two and you may end up with brownies that chew like cardboard or crumble like sawdust.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The same principle holds true for the transformed life. </a:t>
            </a:r>
          </a:p>
          <a:p>
            <a:pPr indent="457200">
              <a:tabLst>
                <a:tab pos="57150" algn="l"/>
                <a:tab pos="171450"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Scripture </a:t>
            </a:r>
            <a:r>
              <a:rPr lang="en-US" sz="2400" b="1" dirty="0">
                <a:latin typeface="Cambria" panose="02040503050406030204" pitchFamily="18" charset="0"/>
                <a:ea typeface="Cambria" panose="02040503050406030204" pitchFamily="18" charset="0"/>
              </a:rPr>
              <a:t>says God has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Granted to us everything pertaining to life and godliness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2Peter 1:3</a:t>
            </a:r>
            <a:r>
              <a:rPr lang="en-US" sz="2400" b="1" dirty="0" smtClean="0">
                <a:latin typeface="Cambria" panose="02040503050406030204" pitchFamily="18" charset="0"/>
                <a:ea typeface="Cambria" panose="02040503050406030204" pitchFamily="18" charset="0"/>
              </a:rPr>
              <a:t>); including the Father’s love, the Son’s sacrifice, the Spirit’s presence, and Christ’s resurrection. </a:t>
            </a:r>
          </a:p>
          <a:p>
            <a:pPr indent="457200">
              <a:tabLst>
                <a:tab pos="57150" algn="l"/>
                <a:tab pos="171450"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Additionally, God has given us His inspired, inerrant Word as a perfect guide through the difficulties of life.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Essential ingredients </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5447645"/>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Yet, believers often overlook two essential ingredients for a transformed life:</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Time</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God. </a:t>
            </a:r>
            <a:r>
              <a:rPr lang="en-US" sz="2400" b="1" dirty="0" smtClean="0">
                <a:latin typeface="Cambria" panose="02040503050406030204" pitchFamily="18" charset="0"/>
                <a:ea typeface="Cambria" panose="02040503050406030204" pitchFamily="18" charset="0"/>
              </a:rPr>
              <a:t>In our accomplishment-driven, reward-oriented culture, we tend to believe that we are saved by God’s grace but transformed by our own works.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However, we need to remember 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true spirituality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comes from God; it doesn’t come from us.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can make ourselves available.  We can take away the veil of false piety.  We can yield to the Spirit’s will and power.</a:t>
            </a:r>
          </a:p>
          <a:p>
            <a:pPr indent="457200">
              <a:tabLst>
                <a:tab pos="457200" algn="l"/>
              </a:tabLst>
            </a:pPr>
            <a:r>
              <a:rPr lang="en-US" sz="1000" b="1" dirty="0" smtClean="0">
                <a:latin typeface="Cambria" panose="02040503050406030204" pitchFamily="18" charset="0"/>
                <a:ea typeface="Cambria" panose="02040503050406030204" pitchFamily="18" charset="0"/>
              </a:rPr>
              <a:t> </a:t>
            </a:r>
          </a:p>
          <a:p>
            <a:pPr indent="457200">
              <a:tabLst>
                <a:tab pos="457200" algn="l"/>
              </a:tabLst>
            </a:pPr>
            <a:r>
              <a:rPr lang="en-US" sz="2400" b="1" dirty="0">
                <a:latin typeface="Cambria" panose="02040503050406030204" pitchFamily="18" charset="0"/>
                <a:ea typeface="Cambria" panose="02040503050406030204" pitchFamily="18" charset="0"/>
              </a:rPr>
              <a:t>But, in the end, only God has the power to energize our walk and bring true transformation to our lives. </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wipe(left)">
                                      <p:cBhvr>
                                        <p:cTn id="32" dur="10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wipe(left)">
                                      <p:cBhvr>
                                        <p:cTn id="37"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Essential ingredients </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3181" y="1058119"/>
            <a:ext cx="8663595"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Consider memorizing these verses to help us keep God’s enabling power central in our pursuit of holiness:</a:t>
            </a:r>
          </a:p>
          <a:p>
            <a:pPr indent="457200">
              <a:tabLst>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is God who works in you both to will and to do for His good pleasure”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2:13</a:t>
            </a:r>
            <a:r>
              <a:rPr lang="en-US" sz="2400" b="1" dirty="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have been crucified with Christ; it is no longer I who live, but Christ lives in me”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2:20</a:t>
            </a:r>
            <a:r>
              <a:rPr lang="en-US" sz="2400" b="1" dirty="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Time. </a:t>
            </a:r>
            <a:r>
              <a:rPr lang="en-US" sz="2400" b="1" dirty="0" smtClean="0">
                <a:latin typeface="Cambria" panose="02040503050406030204" pitchFamily="18" charset="0"/>
                <a:ea typeface="Cambria" panose="02040503050406030204" pitchFamily="18" charset="0"/>
              </a:rPr>
              <a:t>From fast-food joints, to ten-minute oil changes, to news headlines in thirty seconds, our twenty-first-century culture has grown accustom to getting instant results.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were once called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microwave generation.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Now we stare at the microwave and tap our feet impatiently for a hot beverage that used to take ten minutes to brew.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24354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299155" y="3093098"/>
            <a:ext cx="6335335" cy="430887"/>
          </a:xfrm>
          <a:prstGeom prst="rect">
            <a:avLst/>
          </a:prstGeom>
          <a:noFill/>
        </p:spPr>
        <p:txBody>
          <a:bodyPr wrap="square" rtlCol="0">
            <a:spAutoFit/>
          </a:bodyPr>
          <a:lstStyle/>
          <a:p>
            <a:pPr algn="ct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New Covenant Kind of Ministry - 3:1-18</a:t>
            </a:r>
            <a:endParaRPr lang="en-US" sz="22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Essential ingredients </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53637"/>
            <a:ext cx="8663595"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our instant-access, on-demand world, it’s easy to expect God to act on our truncated timeline.  This is also true with our spiritual growth.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When it comes to temptation and sin, we expect God to just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zap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When it comes to pain and suffering, we want God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take it away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When it comes to nurturing virtues,   we want God to instantly infuse us with a new character.</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It’s easy to believe that since God performed so many great miracles in the bible, He will miraculously make us into mature Christians.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Remember, God is not a magician waving a magic wand. So, when God takes His time, He does so with good reason, to lead us through a life of experiences designed to grow us.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90428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Essential ingredients </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50147"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We should memorize and mediate on these scriptures related to our need for practice and a lifetime of experiences </a:t>
            </a:r>
            <a:r>
              <a:rPr lang="en-US" sz="2400" b="1" dirty="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essence, time in order for us to </a:t>
            </a:r>
            <a:r>
              <a:rPr lang="en-US" sz="2400" b="1" dirty="0">
                <a:latin typeface="Cambria" panose="02040503050406030204" pitchFamily="18" charset="0"/>
                <a:ea typeface="Cambria" panose="02040503050406030204" pitchFamily="18" charset="0"/>
              </a:rPr>
              <a:t>be transformed into the image of Christ.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“Solid food is for the mature, who because of practice have their senses trained to discern good and evil”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5:14</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Applying all diligence, in your faith supply moral excellence, and in your moral excellence, knowledge, and          in your knowledge, self-control, and in your self-control, perseverance, and in your perseverance, godliness, and in   your godliness, brotherly kindness, and in your brotherly-kindness love”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2Peter 1:5-7</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41433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Essential ingredients </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0"/>
            <a:ext cx="8663595" cy="350865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These two ingredients of a transformed life,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Time, </a:t>
            </a:r>
            <a:r>
              <a:rPr lang="en-US" sz="2400" b="1" dirty="0" smtClean="0">
                <a:latin typeface="Cambria" panose="02040503050406030204" pitchFamily="18" charset="0"/>
                <a:ea typeface="Cambria" panose="02040503050406030204" pitchFamily="18" charset="0"/>
              </a:rPr>
              <a:t>should never be neglected.  </a:t>
            </a:r>
          </a:p>
          <a:p>
            <a:pPr indent="457200">
              <a:tabLst>
                <a:tab pos="457200" algn="l"/>
              </a:tabLst>
            </a:pPr>
            <a:r>
              <a:rPr lang="en-US" sz="1000" b="1" dirty="0" smtClean="0">
                <a:latin typeface="Cambria" panose="02040503050406030204" pitchFamily="18" charset="0"/>
                <a:ea typeface="Cambria" panose="02040503050406030204" pitchFamily="18" charset="0"/>
              </a:rPr>
              <a:t> </a:t>
            </a:r>
          </a:p>
          <a:p>
            <a:pPr indent="457200">
              <a:tabLst>
                <a:tab pos="457200" algn="l"/>
              </a:tabLst>
            </a:pPr>
            <a:r>
              <a:rPr lang="en-US" sz="2400" b="1" dirty="0" smtClean="0">
                <a:latin typeface="Cambria" panose="02040503050406030204" pitchFamily="18" charset="0"/>
                <a:ea typeface="Cambria" panose="02040503050406030204" pitchFamily="18" charset="0"/>
              </a:rPr>
              <a:t>Without these two essential ingredients, we will be trying to do the impossible on our own.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Always frustrated because the Christian life doesn’t seem to be working out.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With these two ingredients we will slowly but surely be transformed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from glory to glory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3:18</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85682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 New Covenant Kind Of Ministry ”</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13 March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4:1 – 12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“Powerful Preaching in Pitiful </a:t>
            </a:r>
            <a:r>
              <a:rPr lang="en-US" sz="2800" b="1" smtClean="0">
                <a:solidFill>
                  <a:prstClr val="black"/>
                </a:solidFill>
                <a:effectLst>
                  <a:outerShdw blurRad="38100" dist="38100" dir="2700000" algn="tl">
                    <a:srgbClr val="000000">
                      <a:alpha val="43137"/>
                    </a:srgbClr>
                  </a:outerShdw>
                </a:effectLst>
                <a:latin typeface="Cambria" pitchFamily="18" charset="0"/>
              </a:rPr>
              <a:t>Pots”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0"/>
            <a:ext cx="8686800" cy="4916731"/>
          </a:xfrm>
          <a:prstGeom prst="rect">
            <a:avLst/>
          </a:prstGeom>
          <a:noFill/>
          <a:effectLst/>
        </p:spPr>
        <p:txBody>
          <a:bodyPr wrap="square" rtlCol="0">
            <a:spAutoFit/>
          </a:bodyPr>
          <a:lstStyle/>
          <a:p>
            <a:pPr indent="457200"/>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350" b="1" dirty="0">
                <a:latin typeface="Cambria" panose="02040503050406030204" pitchFamily="18" charset="0"/>
                <a:ea typeface="Cambria" panose="02040503050406030204" pitchFamily="18" charset="0"/>
              </a:rPr>
              <a:t>opens our study </a:t>
            </a:r>
            <a:r>
              <a:rPr lang="en-US" sz="2350" b="1" dirty="0" smtClean="0">
                <a:latin typeface="Cambria" panose="02040503050406030204" pitchFamily="18" charset="0"/>
                <a:ea typeface="Cambria" panose="02040503050406030204" pitchFamily="18" charset="0"/>
              </a:rPr>
              <a:t>by painting a picture of </a:t>
            </a:r>
            <a:r>
              <a:rPr lang="en-US" sz="2350" b="1" u="sng" dirty="0" smtClean="0">
                <a:latin typeface="Cambria" panose="02040503050406030204" pitchFamily="18" charset="0"/>
                <a:ea typeface="Cambria" panose="02040503050406030204" pitchFamily="18" charset="0"/>
              </a:rPr>
              <a:t>success</a:t>
            </a:r>
            <a:r>
              <a:rPr lang="en-US" sz="2350" b="1" dirty="0" smtClean="0">
                <a:latin typeface="Cambria" panose="02040503050406030204" pitchFamily="18" charset="0"/>
                <a:ea typeface="Cambria" panose="02040503050406030204" pitchFamily="18" charset="0"/>
              </a:rPr>
              <a:t> he says … Just the sound of the word </a:t>
            </a:r>
            <a:r>
              <a:rPr lang="en-US" sz="2350" b="1" i="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success”</a:t>
            </a:r>
            <a:r>
              <a:rPr lang="en-US" sz="2350" b="1" dirty="0" smtClean="0">
                <a:latin typeface="Cambria" panose="02040503050406030204" pitchFamily="18" charset="0"/>
                <a:ea typeface="Cambria" panose="02040503050406030204" pitchFamily="18" charset="0"/>
              </a:rPr>
              <a:t> in our modern world works like a powerful stimulant.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It brings to mind images of money, power, and prestige. Goals achieved, dreams fulfilled, obstacles overcome, enemies vanquished; everybody loves a dose of success. </a:t>
            </a: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And we know the recipe for success.  Successful people are well educated, fashionably dressed, impeccably groomed, and socially savvy.  They look the part.</a:t>
            </a:r>
            <a:endParaRPr lang="en-US" sz="2350" b="1" i="1" dirty="0" smtClean="0">
              <a:latin typeface="Cambria" panose="02040503050406030204" pitchFamily="18" charset="0"/>
              <a:ea typeface="Cambria" panose="02040503050406030204" pitchFamily="18" charset="0"/>
            </a:endParaRPr>
          </a:p>
          <a:p>
            <a:pPr indent="457200">
              <a:tabLst>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400" b="1" dirty="0" smtClean="0">
                <a:latin typeface="Cambria" panose="02040503050406030204" pitchFamily="18" charset="0"/>
                <a:ea typeface="Cambria" panose="02040503050406030204" pitchFamily="18" charset="0"/>
              </a:rPr>
              <a:t>They sail through challenges on a vessel of self-confidence propelled by unswerving determination – no distraction can get in their way. </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206500"/>
            <a:ext cx="8686800" cy="5047536"/>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These things draw crowds and cameras, and before you know it, their names and pictures are pasted all over the media.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In turn, the fame factor then drives bother them and their organization’s marketing machine, generate more attention, more opportunities, more revenue – </a:t>
            </a:r>
            <a:r>
              <a:rPr lang="en-US" sz="2350" b="1" i="1" dirty="0" smtClean="0">
                <a:latin typeface="Cambria" panose="02040503050406030204" pitchFamily="18" charset="0"/>
                <a:ea typeface="Cambria" panose="02040503050406030204" pitchFamily="18" charset="0"/>
              </a:rPr>
              <a:t>more success</a:t>
            </a:r>
            <a:r>
              <a:rPr lang="en-US" sz="2350" b="1" dirty="0" smtClean="0">
                <a:latin typeface="Cambria" panose="02040503050406030204" pitchFamily="18" charset="0"/>
                <a:ea typeface="Cambria" panose="02040503050406030204" pitchFamily="18" charset="0"/>
              </a:rPr>
              <a:t>.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As difficult as it may be to accept, those are </a:t>
            </a:r>
            <a:r>
              <a:rPr lang="en-US" sz="2350" b="1" u="sng" dirty="0" smtClean="0">
                <a:latin typeface="Cambria" panose="02040503050406030204" pitchFamily="18" charset="0"/>
                <a:ea typeface="Cambria" panose="02040503050406030204" pitchFamily="18" charset="0"/>
              </a:rPr>
              <a:t>NOT</a:t>
            </a:r>
            <a:r>
              <a:rPr lang="en-US" sz="2350" b="1" dirty="0" smtClean="0">
                <a:latin typeface="Cambria" panose="02040503050406030204" pitchFamily="18" charset="0"/>
                <a:ea typeface="Cambria" panose="02040503050406030204" pitchFamily="18" charset="0"/>
              </a:rPr>
              <a:t> the things that spell success in God’s eyes.  God’s not swayed by a person’s outward appearance or social panache.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Scripture reminds us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sees not as man sees, for man looks at the outward appearance, but the Lord looks at the heart”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Sam. 16:7</a:t>
            </a:r>
            <a:r>
              <a:rPr lang="en-US" sz="2350" b="1" dirty="0" smtClean="0">
                <a:latin typeface="Cambria" panose="02040503050406030204" pitchFamily="18" charset="0"/>
                <a:ea typeface="Cambria" panose="02040503050406030204" pitchFamily="18" charset="0"/>
              </a:rPr>
              <a:t>).</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990600"/>
            <a:ext cx="8686800" cy="5616922"/>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Whether it self-confidence plowing forward with our goals and plans despite obstacles or our shameless self-promotion that sells a slick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“public image”</a:t>
            </a:r>
            <a:r>
              <a:rPr lang="en-US" sz="2350" b="1" dirty="0" smtClean="0">
                <a:latin typeface="Cambria" panose="02040503050406030204" pitchFamily="18" charset="0"/>
                <a:ea typeface="Cambria" panose="02040503050406030204" pitchFamily="18" charset="0"/>
              </a:rPr>
              <a:t> to a ready consumer culture.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The Lord’s not impressed.  Paul says,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it is not he who commends himself that is approved, but he whom the Lord commends”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10:18</a:t>
            </a:r>
            <a:r>
              <a:rPr lang="en-US" sz="2350" b="1" dirty="0" smtClean="0">
                <a:latin typeface="Cambria" panose="02040503050406030204" pitchFamily="18" charset="0"/>
                <a:ea typeface="Cambria" panose="02040503050406030204" pitchFamily="18" charset="0"/>
              </a:rPr>
              <a:t>).</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The world may be infatuated with glamour, guts, and glory, but God has a completely different standard of success.  Sadly, these worldly elements of success have worked their way into our churches and ministries.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Nowadays a successful ministry is measured by how many thousands attend or tune in to our services, by the level of fame and influence of our preacher or by the state-of-the-art amenities of our physical campus.</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017494"/>
            <a:ext cx="8686800" cy="5978560"/>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However, small churches that may appear unsuccessful by the world’s standards can be far more successful in God’s eyes than giant churches with budgets that allow them to do anything they image.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While, powerful ministries with global celebrities, at the helm, can be bilking members and ruining lives rather than preaching the gospel and building up the body of Christ.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It’s easy to get into the worldly mindset that the greater our qualifications, influence, and financial resources, the more useful we are to God.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But we should step back and look at what Paul says about all of his own achievement apart from Christ: </a:t>
            </a:r>
          </a:p>
          <a:p>
            <a:pPr indent="457200">
              <a:tabLst>
                <a:tab pos="457200" algn="l"/>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They are but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rubbish,</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compared to knowing Christ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3:4-9</a:t>
            </a:r>
            <a:r>
              <a:rPr lang="en-US" sz="235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087189"/>
            <a:ext cx="8686800" cy="3962623"/>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Now, in chapter 3, Paul completes this picture of an authentic new covenant ministry that God considers successful by His standards.  </a:t>
            </a: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Here Paul helps us see where our adequacy for ministry really comes from.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While these teachings may surprise the masters of worldly </a:t>
            </a:r>
            <a:r>
              <a:rPr lang="en-US" sz="2350" b="1" dirty="0">
                <a:latin typeface="Cambria" panose="02040503050406030204" pitchFamily="18" charset="0"/>
                <a:ea typeface="Cambria" panose="02040503050406030204" pitchFamily="18" charset="0"/>
              </a:rPr>
              <a:t>success </a:t>
            </a:r>
            <a:r>
              <a:rPr lang="en-US" sz="2350" b="1" dirty="0" smtClean="0">
                <a:latin typeface="Cambria" panose="02040503050406030204" pitchFamily="18" charset="0"/>
                <a:ea typeface="Cambria" panose="02040503050406030204" pitchFamily="18" charset="0"/>
              </a:rPr>
              <a:t>and the worldly-minded Christian entrepreneurs.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We should understand that our sufficiency comes not from we ourselves, but from God alone.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29501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81000" y="1219200"/>
            <a:ext cx="8458200" cy="55238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Do</a:t>
            </a:r>
            <a:r>
              <a:rPr lang="en-US" sz="2800" i="1" dirty="0">
                <a:latin typeface="Georgia" panose="02040502050405020303" pitchFamily="18" charset="0"/>
              </a:rPr>
              <a:t> we begin again to commend ourselves?  Or do we need, as some others, epistles of commendation to you or letters of commendation from you</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You </a:t>
            </a:r>
            <a:r>
              <a:rPr lang="en-US" sz="2800" i="1" dirty="0">
                <a:latin typeface="Georgia" panose="02040502050405020303" pitchFamily="18" charset="0"/>
              </a:rPr>
              <a:t>are our epistle written in our hearts, known and read by all men;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clearly </a:t>
            </a:r>
            <a:r>
              <a:rPr lang="en-US" sz="2800" i="1" dirty="0">
                <a:latin typeface="Georgia" panose="02040502050405020303" pitchFamily="18" charset="0"/>
              </a:rPr>
              <a:t>you are an epistle of Christ, ministered by us, written not with ink but by the Spirit of the living God, not on tablets of stone but on tablets of flesh, that is, of the heart.  </a:t>
            </a:r>
            <a:r>
              <a:rPr lang="en-US" sz="2800" b="1" i="1" baseline="30000" dirty="0" smtClean="0">
                <a:latin typeface="Georgia" panose="02040502050405020303" pitchFamily="18" charset="0"/>
              </a:rPr>
              <a:t>4</a:t>
            </a:r>
            <a:r>
              <a:rPr lang="en-US" sz="2800" i="1" dirty="0" smtClean="0">
                <a:latin typeface="Georgia" panose="02040502050405020303" pitchFamily="18" charset="0"/>
              </a:rPr>
              <a:t>And </a:t>
            </a:r>
            <a:r>
              <a:rPr lang="en-US" sz="2800" i="1" dirty="0">
                <a:latin typeface="Georgia" panose="02040502050405020303" pitchFamily="18" charset="0"/>
              </a:rPr>
              <a:t>we have such trust through Christ toward </a:t>
            </a:r>
            <a:r>
              <a:rPr lang="en-US" sz="2800" i="1" dirty="0" smtClean="0">
                <a:latin typeface="Georgia" panose="02040502050405020303" pitchFamily="18" charset="0"/>
              </a:rPr>
              <a:t>God,  </a:t>
            </a:r>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not </a:t>
            </a:r>
            <a:r>
              <a:rPr lang="en-US" sz="2800" i="1" dirty="0">
                <a:latin typeface="Georgia" panose="02040502050405020303" pitchFamily="18" charset="0"/>
              </a:rPr>
              <a:t>that we are sufficient of ourselves to think of anything as being from ourselves, but our sufficiency is from God,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47315</TotalTime>
  <Words>2459</Words>
  <Application>Microsoft Office PowerPoint</Application>
  <PresentationFormat>On-screen Show (4:3)</PresentationFormat>
  <Paragraphs>233</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 Lesson Overview</vt:lpstr>
      <vt:lpstr>2 Corinthians 3:1-5</vt:lpstr>
      <vt:lpstr>2 Corinthians 3:1-5</vt:lpstr>
      <vt:lpstr>2 Corinthians 3:1-5</vt:lpstr>
      <vt:lpstr>2 Corinthians 3:1-5</vt:lpstr>
      <vt:lpstr>2 Corinthians 3:1-5</vt:lpstr>
      <vt:lpstr>2 Corinthians 3:6-11</vt:lpstr>
      <vt:lpstr>2 Corinthians 3:6-11</vt:lpstr>
      <vt:lpstr>2 Corinthians 3:6-11</vt:lpstr>
      <vt:lpstr>2 Corinthians 3:6-11</vt:lpstr>
      <vt:lpstr>2 Corinthians 3:6-11</vt:lpstr>
      <vt:lpstr>2 Corinthians 3:12-16</vt:lpstr>
      <vt:lpstr>2 Corinthians 3:12-16</vt:lpstr>
      <vt:lpstr>2 Corinthians 3:12-16</vt:lpstr>
      <vt:lpstr>2 Corinthians 3:12-16</vt:lpstr>
      <vt:lpstr>2 Corinthians 3:17-18</vt:lpstr>
      <vt:lpstr>2 Corinthians 3:17-18</vt:lpstr>
      <vt:lpstr>2 Corinthians 3:17-18</vt:lpstr>
      <vt:lpstr>Slide 26</vt:lpstr>
      <vt:lpstr>Application – Essential ingredients </vt:lpstr>
      <vt:lpstr>Application – Essential ingredients </vt:lpstr>
      <vt:lpstr>Application – Essential ingredients </vt:lpstr>
      <vt:lpstr>Application – Essential ingredients </vt:lpstr>
      <vt:lpstr>Application – Essential ingredients </vt:lpstr>
      <vt:lpstr>Application – Essential ingredients </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8887</cp:revision>
  <cp:lastPrinted>2023-05-06T01:46:48Z</cp:lastPrinted>
  <dcterms:created xsi:type="dcterms:W3CDTF">2016-10-08T19:35:00Z</dcterms:created>
  <dcterms:modified xsi:type="dcterms:W3CDTF">2024-02-29T00:29:47Z</dcterms:modified>
</cp:coreProperties>
</file>